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8" r:id="rId5"/>
    <p:sldId id="300" r:id="rId6"/>
    <p:sldId id="302" r:id="rId7"/>
    <p:sldId id="304" r:id="rId8"/>
    <p:sldId id="301" r:id="rId9"/>
    <p:sldId id="272" r:id="rId10"/>
    <p:sldId id="305" r:id="rId11"/>
    <p:sldId id="308" r:id="rId12"/>
    <p:sldId id="309" r:id="rId13"/>
    <p:sldId id="310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287" r:id="rId22"/>
    <p:sldId id="292" r:id="rId23"/>
    <p:sldId id="307" r:id="rId24"/>
  </p:sldIdLst>
  <p:sldSz cx="12192000" cy="6858000"/>
  <p:notesSz cx="6858000" cy="9144000"/>
  <p:embeddedFontLst>
    <p:embeddedFont>
      <p:font typeface="Avenir Next LT Pro" panose="020B0504020202020204" pitchFamily="34" charset="0"/>
      <p:regular r:id="rId27"/>
      <p:bold r:id="rId28"/>
      <p:italic r:id="rId29"/>
      <p:boldItalic r:id="rId30"/>
    </p:embeddedFont>
    <p:embeddedFont>
      <p:font typeface="Speak Pro" panose="020B0504020101020102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6DCA1C-0542-4F80-9E31-980F6355E9DD}" v="50" dt="2025-10-23T15:57:07.269"/>
    <p1510:client id="{C928906F-DFB5-4D48-A439-B38821E7E655}" v="13" dt="2025-10-23T16:09:45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Student  C00286249) Hafza Abdullahi" userId="0e2f21b1-3626-430c-bb8e-41cf94b88806" providerId="ADAL" clId="{52E6062A-EF5D-4EE4-879E-0EA393DB057C}"/>
    <pc:docChg chg="undo custSel modSld">
      <pc:chgData name="(Student  C00286249) Hafza Abdullahi" userId="0e2f21b1-3626-430c-bb8e-41cf94b88806" providerId="ADAL" clId="{52E6062A-EF5D-4EE4-879E-0EA393DB057C}" dt="2025-10-23T16:09:55.635" v="37" actId="255"/>
      <pc:docMkLst>
        <pc:docMk/>
      </pc:docMkLst>
      <pc:sldChg chg="modSp mod">
        <pc:chgData name="(Student  C00286249) Hafza Abdullahi" userId="0e2f21b1-3626-430c-bb8e-41cf94b88806" providerId="ADAL" clId="{52E6062A-EF5D-4EE4-879E-0EA393DB057C}" dt="2025-10-23T16:09:55.635" v="37" actId="255"/>
        <pc:sldMkLst>
          <pc:docMk/>
          <pc:sldMk cId="1470867499" sldId="307"/>
        </pc:sldMkLst>
        <pc:spChg chg="mod">
          <ac:chgData name="(Student  C00286249) Hafza Abdullahi" userId="0e2f21b1-3626-430c-bb8e-41cf94b88806" providerId="ADAL" clId="{52E6062A-EF5D-4EE4-879E-0EA393DB057C}" dt="2025-10-23T16:09:55.635" v="37" actId="255"/>
          <ac:spMkLst>
            <pc:docMk/>
            <pc:sldMk cId="1470867499" sldId="307"/>
            <ac:spMk id="2" creationId="{5CB615AF-6459-ED23-F5C7-83B13E863EC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10/23/2025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10/23/2025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10/23/2025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10/23/2025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10/23/2025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10/23/2025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10/23/2025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10/23/2025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nshudo.com/howto/pitch%20accessed%2018/10/2025" TargetMode="External"/><Relationship Id="rId3" Type="http://schemas.openxmlformats.org/officeDocument/2006/relationships/hyperlink" Target="https://www.sciencedirect.com/science/article/abs/pii/S0095447017301389" TargetMode="External"/><Relationship Id="rId7" Type="http://schemas.openxmlformats.org/officeDocument/2006/relationships/hyperlink" Target="https://www.taalhammer.com/the-forgetting-curve-hermann-ebbinghaus/" TargetMode="External"/><Relationship Id="rId2" Type="http://schemas.openxmlformats.org/officeDocument/2006/relationships/hyperlink" Target="https://www.lucalampariello.com/japanese-pitch-accent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avo.t.u-tokyo.ac.jp/ojad/search" TargetMode="External"/><Relationship Id="rId5" Type="http://schemas.openxmlformats.org/officeDocument/2006/relationships/hyperlink" Target="https://link.springer.com/chapter/10.1007/978-3-540-74048-3_4" TargetMode="External"/><Relationship Id="rId4" Type="http://schemas.openxmlformats.org/officeDocument/2006/relationships/hyperlink" Target="https://www.youtube.com/watch?v=aOxRYmWDaF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8.xml"/><Relationship Id="rId4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 Recommended Resources for Learning Japanese | Tokyo Cheapo">
            <a:extLst>
              <a:ext uri="{FF2B5EF4-FFF2-40B4-BE49-F238E27FC236}">
                <a16:creationId xmlns:a16="http://schemas.microsoft.com/office/drawing/2014/main" id="{A0EB461E-9741-FEBA-1824-F683C5C6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4" b="20342"/>
          <a:stretch>
            <a:fillRect/>
          </a:stretch>
        </p:blipFill>
        <p:spPr bwMode="auto">
          <a:xfrm>
            <a:off x="20" y="10"/>
            <a:ext cx="12191979" cy="425114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/>
          <a:p>
            <a:r>
              <a:rPr lang="en-US" dirty="0"/>
              <a:t>Hafza Abdullahi, Final Year Project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/>
          <a:p>
            <a:r>
              <a:rPr lang="en-US"/>
              <a:t>Japanese Pitch Accent Trainer</a:t>
            </a:r>
          </a:p>
        </p:txBody>
      </p:sp>
      <p:sp>
        <p:nvSpPr>
          <p:cNvPr id="3081" name="Slide Number Placeholder 5">
            <a:extLst>
              <a:ext uri="{FF2B5EF4-FFF2-40B4-BE49-F238E27FC236}">
                <a16:creationId xmlns:a16="http://schemas.microsoft.com/office/drawing/2014/main" id="{1EDB4504-0481-090E-9C33-BBDF133A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5528F-F554-6F4F-EF5F-11AEEA5AD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3A708-3B17-F720-72DB-279BA333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Why It Works for Language Learning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7481D8-27B6-CD08-5909-133C2B5C8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1211A3-E512-B70F-3EE2-E5977A5F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E5A626-206D-BAC0-3993-98AADE4A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24EF1-1387-DA9E-5043-B1185C4D3697}"/>
              </a:ext>
            </a:extLst>
          </p:cNvPr>
          <p:cNvSpPr txBox="1"/>
          <p:nvPr/>
        </p:nvSpPr>
        <p:spPr>
          <a:xfrm>
            <a:off x="3346954" y="2223246"/>
            <a:ext cx="54980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>
                <a:solidFill>
                  <a:schemeClr val="bg1"/>
                </a:solidFill>
              </a:rPr>
              <a:t>Strengthens Memory</a:t>
            </a:r>
            <a:br>
              <a:rPr lang="en-IE" sz="3200" b="1" dirty="0">
                <a:solidFill>
                  <a:schemeClr val="bg1"/>
                </a:solidFill>
              </a:rPr>
            </a:br>
            <a:br>
              <a:rPr lang="en-IE" sz="3200" b="1" dirty="0">
                <a:solidFill>
                  <a:schemeClr val="bg1"/>
                </a:solidFill>
              </a:rPr>
            </a:br>
            <a:br>
              <a:rPr lang="en-IE" sz="3200" b="1" dirty="0">
                <a:solidFill>
                  <a:schemeClr val="bg1"/>
                </a:solidFill>
              </a:rPr>
            </a:br>
            <a:r>
              <a:rPr lang="en-IE" sz="3200" b="1" dirty="0">
                <a:solidFill>
                  <a:schemeClr val="bg1"/>
                </a:solidFill>
              </a:rPr>
              <a:t>Builds Long-Term Retention</a:t>
            </a:r>
            <a:br>
              <a:rPr lang="en-IE" sz="3200" b="1" dirty="0">
                <a:solidFill>
                  <a:schemeClr val="bg1"/>
                </a:solidFill>
              </a:rPr>
            </a:br>
            <a:br>
              <a:rPr lang="en-IE" sz="3200" b="1" dirty="0">
                <a:solidFill>
                  <a:schemeClr val="bg1"/>
                </a:solidFill>
              </a:rPr>
            </a:br>
            <a:br>
              <a:rPr lang="en-IE" sz="3200" b="1" dirty="0">
                <a:solidFill>
                  <a:schemeClr val="bg1"/>
                </a:solidFill>
              </a:rPr>
            </a:br>
            <a:r>
              <a:rPr lang="en-IE" sz="3200" b="1" dirty="0">
                <a:solidFill>
                  <a:schemeClr val="bg1"/>
                </a:solidFill>
              </a:rPr>
              <a:t>Efficiency</a:t>
            </a:r>
            <a:endParaRPr lang="en-I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9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09BA7-1FF8-0F71-DD10-64A10184D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529E-F2B5-C558-5201-94164B4E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D11539-A45B-639C-683D-A10D31914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6417"/>
            <a:ext cx="10515600" cy="24279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Powerful speech analysis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to_pitch</a:t>
            </a:r>
            <a:r>
              <a:rPr lang="en-US" b="1" dirty="0"/>
              <a:t>()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Pitch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Automatically extract the fundamental frequency (pitch)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09E14-6D9F-6AAD-DF7F-5A5475F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488E4-04F8-DE76-AC8B-ED48901862B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IE" b="0" dirty="0"/>
              <a:t>What is Pythons </a:t>
            </a:r>
            <a:r>
              <a:rPr lang="en-IE" b="0" dirty="0" err="1"/>
              <a:t>parlsemouth</a:t>
            </a:r>
            <a:r>
              <a:rPr lang="en-IE" b="0" dirty="0"/>
              <a:t> </a:t>
            </a:r>
            <a:r>
              <a:rPr lang="en-IE" b="0" dirty="0" err="1"/>
              <a:t>praat</a:t>
            </a:r>
            <a:r>
              <a:rPr lang="en-IE" b="0" dirty="0"/>
              <a:t>?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5FBED-3159-D51A-996D-D394422E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Visualizing Speech and extracting Pitch</a:t>
            </a:r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238F90FC-549F-5F14-B5A9-1E89C0DA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93" y="668870"/>
            <a:ext cx="6007145" cy="42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1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17B3B-78F5-BB25-FCB8-39E32B127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88D8-6368-EC3B-1F4D-61F0615C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Word: “</a:t>
            </a:r>
            <a:r>
              <a:rPr lang="en-US" dirty="0" err="1"/>
              <a:t>iru</a:t>
            </a:r>
            <a:r>
              <a:rPr lang="en-US" dirty="0"/>
              <a:t>”, and its  two pitch patterns</a:t>
            </a:r>
            <a:br>
              <a:rPr lang="en-US" dirty="0"/>
            </a:br>
            <a:r>
              <a:rPr lang="en-US" dirty="0"/>
              <a:t>same speaker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B3B91-B484-A936-01E6-161659D5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549735-6535-4200-90F2-FCF317FB20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6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E138C01-7265-2BDE-1732-03FF255D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78" y="1795618"/>
            <a:ext cx="7170660" cy="46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3E3F5-F8B9-DC81-AD06-B137C2C15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3A3D-ADF2-E3ED-CA78-4BA1AD3E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760DFC-0F64-4DD0-3A33-09720082A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6417"/>
            <a:ext cx="10515600" cy="24279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smooth artefacts and vocal jitter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See clear changes in pitch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Easier to compare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09825-75F2-7322-51FB-3BCA8480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2AAD9-F02F-0835-55E5-4D2D61002B2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IE" b="0" dirty="0"/>
              <a:t>Smoothing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0A145-098B-E9EA-0ED7-4916714DA4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Visualizing Speech and extracting Pitch</a:t>
            </a:r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2473B73A-0D1D-AC0C-4188-3DCF457C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93" y="668870"/>
            <a:ext cx="6007145" cy="42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8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B93BF-1378-1812-B5BD-500E7B353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2702-3CB8-83D6-2014-C1EC8FF0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1" y="458919"/>
            <a:ext cx="10424159" cy="1325563"/>
          </a:xfrm>
        </p:spPr>
        <p:txBody>
          <a:bodyPr/>
          <a:lstStyle/>
          <a:p>
            <a:r>
              <a:rPr lang="en-US" dirty="0"/>
              <a:t>Speech comparison: word </a:t>
            </a:r>
            <a:r>
              <a:rPr lang="en-US" dirty="0" err="1"/>
              <a:t>iru</a:t>
            </a:r>
            <a:r>
              <a:rPr lang="en-US" dirty="0"/>
              <a:t>, low - high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55C217-F49E-C9DF-0F46-A41FBC704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6417"/>
            <a:ext cx="10515600" cy="2427923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100" dirty="0"/>
              <a:t>same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100" dirty="0"/>
              <a:t>Different speakers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3100" dirty="0"/>
              <a:t>Different graphs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00" dirty="0"/>
              <a:t>Direct Point to point </a:t>
            </a:r>
            <a:br>
              <a:rPr lang="en-US" sz="3100" dirty="0"/>
            </a:br>
            <a:r>
              <a:rPr lang="en-US" sz="3100" dirty="0"/>
              <a:t>comparison </a:t>
            </a:r>
            <a:br>
              <a:rPr lang="en-US" sz="3100" dirty="0"/>
            </a:br>
            <a:r>
              <a:rPr lang="en-US" sz="3100" dirty="0"/>
              <a:t>is useless</a:t>
            </a:r>
            <a:br>
              <a:rPr lang="en-US" sz="2000" dirty="0"/>
            </a:br>
            <a:endParaRPr lang="en-US" sz="2000" dirty="0"/>
          </a:p>
          <a:p>
            <a:br>
              <a:rPr lang="en-US" sz="1400" dirty="0"/>
            </a:b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EE91E-D0CE-0725-8518-8C344B78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6F365-B34D-7712-8F65-C8866E8DB28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IE" dirty="0"/>
              <a:t>The Problem</a:t>
            </a:r>
          </a:p>
          <a:p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6AB51-A968-56A4-E115-153176474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Visualizing Speech and extracting Pitch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B59C4-B12E-0A1B-CBBC-6F187DDE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464" y="1371627"/>
            <a:ext cx="6127335" cy="411474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AA851516-AA10-722E-7840-F0467070A5A5}"/>
              </a:ext>
            </a:extLst>
          </p:cNvPr>
          <p:cNvSpPr txBox="1">
            <a:spLocks/>
          </p:cNvSpPr>
          <p:nvPr/>
        </p:nvSpPr>
        <p:spPr>
          <a:xfrm>
            <a:off x="838200" y="4808625"/>
            <a:ext cx="9971158" cy="69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Solution?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8839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47E9-B1FC-7284-E25B-AF3904B2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E60D-7FB2-4F8E-90A8-44AE8A73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1" y="458919"/>
            <a:ext cx="10424159" cy="1325563"/>
          </a:xfrm>
        </p:spPr>
        <p:txBody>
          <a:bodyPr/>
          <a:lstStyle/>
          <a:p>
            <a:r>
              <a:rPr lang="en-US" dirty="0"/>
              <a:t>Dynamic Time warping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4AA2B4-4D26-B80E-D922-C15818E12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6417"/>
            <a:ext cx="10515600" cy="242792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/>
              <a:t>Elastic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 warps the time axis of two sequences </a:t>
            </a:r>
            <a:br>
              <a:rPr lang="en-GB" b="1" dirty="0"/>
            </a:br>
            <a:r>
              <a:rPr lang="en-GB" b="1" dirty="0"/>
              <a:t>to find the optimal match between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It doesn't change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stretching and compressing the graphs </a:t>
            </a:r>
            <a:br>
              <a:rPr lang="en-GB" b="1" dirty="0"/>
            </a:br>
            <a:r>
              <a:rPr lang="en-GB" b="1" dirty="0"/>
              <a:t>locally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DF7DB-648E-33C8-4F53-0D98757C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5B35C-A21A-1FD5-7D90-6B58F2B0D59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IE" dirty="0"/>
              <a:t>Solution</a:t>
            </a:r>
          </a:p>
          <a:p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FA08F-740F-3F2F-4D5F-98E327FFBD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Visualizing Speech and extracting Pitch</a:t>
            </a:r>
          </a:p>
        </p:txBody>
      </p:sp>
      <p:pic>
        <p:nvPicPr>
          <p:cNvPr id="6" name="Picture 5" descr="Dynamic time warping. Panel A shows how time series can be aligned... |  Download Scientific Diagram">
            <a:extLst>
              <a:ext uri="{FF2B5EF4-FFF2-40B4-BE49-F238E27FC236}">
                <a16:creationId xmlns:a16="http://schemas.microsoft.com/office/drawing/2014/main" id="{875E1376-E14F-EA9D-0A3C-95AAA4BD3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465" y="1518078"/>
            <a:ext cx="6416894" cy="5034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16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9568A-1FE8-952B-D6B4-1591C250D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2D0D-C1C0-0F8D-9597-3562DA14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1" y="458919"/>
            <a:ext cx="10424159" cy="1325563"/>
          </a:xfrm>
        </p:spPr>
        <p:txBody>
          <a:bodyPr/>
          <a:lstStyle/>
          <a:p>
            <a:r>
              <a:rPr lang="en-US" dirty="0"/>
              <a:t>Dynamic Time warping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AA09F4-4256-5DC5-A2B1-658561303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6417"/>
            <a:ext cx="10515600" cy="2427923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700" b="1" dirty="0"/>
              <a:t>Elastic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b="1" dirty="0"/>
              <a:t> warps the time axis of two sequences </a:t>
            </a:r>
            <a:br>
              <a:rPr lang="en-GB" sz="1700" b="1" dirty="0"/>
            </a:br>
            <a:r>
              <a:rPr lang="en-GB" sz="1700" b="1" dirty="0"/>
              <a:t>to find the optimal match between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b="1" dirty="0"/>
              <a:t>It doesn't change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b="1" dirty="0"/>
              <a:t>stretching and compressing the graphs </a:t>
            </a:r>
            <a:br>
              <a:rPr lang="en-GB" sz="1700" b="1" dirty="0"/>
            </a:br>
            <a:r>
              <a:rPr lang="en-GB" sz="1700" b="1" dirty="0"/>
              <a:t>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700" b="1" dirty="0"/>
              <a:t>Get the "Warping Path“</a:t>
            </a:r>
            <a:br>
              <a:rPr lang="en-IE" sz="1700" b="1" dirty="0"/>
            </a:br>
            <a:r>
              <a:rPr lang="en-GB" sz="1700" b="1" dirty="0"/>
              <a:t>The algorithm outputs a path that shows </a:t>
            </a:r>
            <a:br>
              <a:rPr lang="en-GB" sz="1700" b="1" dirty="0"/>
            </a:br>
            <a:r>
              <a:rPr lang="en-GB" sz="1700" b="1" dirty="0"/>
              <a:t>how each point in my speech corresponds</a:t>
            </a:r>
            <a:br>
              <a:rPr lang="en-GB" sz="1700" b="1" dirty="0"/>
            </a:br>
            <a:r>
              <a:rPr lang="en-GB" sz="1700" b="1" dirty="0"/>
              <a:t>to a point in the native speaker’s.</a:t>
            </a:r>
            <a:br>
              <a:rPr lang="en-US" sz="1050" b="1" dirty="0"/>
            </a:br>
            <a:endParaRPr lang="en-US" sz="105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AA6D6-D8A5-D130-DDB7-B9AA748B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1D0A2-9D89-51B3-C44F-8065AEB3936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IE" dirty="0"/>
              <a:t>Solution</a:t>
            </a:r>
          </a:p>
          <a:p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49EDC-B818-A2DE-D593-94C7DD19E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Visualizing Speech and extracting Pitch</a:t>
            </a:r>
          </a:p>
        </p:txBody>
      </p:sp>
      <p:pic>
        <p:nvPicPr>
          <p:cNvPr id="6" name="Picture 5" descr="Dynamic time warping. Panel A shows how time series can be aligned... |  Download Scientific Diagram">
            <a:extLst>
              <a:ext uri="{FF2B5EF4-FFF2-40B4-BE49-F238E27FC236}">
                <a16:creationId xmlns:a16="http://schemas.microsoft.com/office/drawing/2014/main" id="{0FBA2813-788E-9889-8F79-C0DCB7FA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57" y="1518078"/>
            <a:ext cx="6416894" cy="5034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50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0650B-1E62-DD75-0534-69E357322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ABF0-048D-4411-0A11-5A38B80B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1" y="458919"/>
            <a:ext cx="10424159" cy="1325563"/>
          </a:xfrm>
        </p:spPr>
        <p:txBody>
          <a:bodyPr/>
          <a:lstStyle/>
          <a:p>
            <a:r>
              <a:rPr lang="en-US" dirty="0"/>
              <a:t>Dynamic Time warping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5B77B3-C44E-C3BE-B4A3-70E1EF322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49" y="2376417"/>
            <a:ext cx="10754751" cy="3118529"/>
          </a:xfrm>
        </p:spPr>
        <p:txBody>
          <a:bodyPr>
            <a:normAutofit/>
          </a:bodyPr>
          <a:lstStyle/>
          <a:p>
            <a:r>
              <a:rPr lang="en-GB" b="1" dirty="0"/>
              <a:t>Timing:</a:t>
            </a:r>
            <a:r>
              <a:rPr lang="en-GB" dirty="0"/>
              <a:t> The warping path itself shows </a:t>
            </a:r>
            <a:br>
              <a:rPr lang="en-GB" dirty="0"/>
            </a:br>
            <a:r>
              <a:rPr lang="en-GB" dirty="0"/>
              <a:t>where I was slower or faster.</a:t>
            </a:r>
          </a:p>
          <a:p>
            <a:endParaRPr lang="en-GB" dirty="0"/>
          </a:p>
          <a:p>
            <a:r>
              <a:rPr lang="en-GB" b="1" dirty="0"/>
              <a:t>Accuracy: </a:t>
            </a:r>
            <a:r>
              <a:rPr lang="en-GB" dirty="0"/>
              <a:t>measure the </a:t>
            </a:r>
            <a:br>
              <a:rPr lang="en-GB" dirty="0"/>
            </a:br>
            <a:r>
              <a:rPr lang="en-GB" dirty="0"/>
              <a:t>difference in pitch and intensity </a:t>
            </a:r>
            <a:br>
              <a:rPr lang="en-GB" dirty="0"/>
            </a:br>
            <a:r>
              <a:rPr lang="en-GB" dirty="0"/>
              <a:t>at each corresponding point. </a:t>
            </a:r>
            <a:br>
              <a:rPr lang="en-GB" dirty="0"/>
            </a:br>
            <a:r>
              <a:rPr lang="en-GB" dirty="0"/>
              <a:t>This gives a true measure of pitch accuracy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DFF06-48BE-91DD-E3B9-F1482206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4F546-48EE-F223-6D3E-9A4CDFBD228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IE" dirty="0" err="1"/>
              <a:t>Analyze</a:t>
            </a:r>
            <a:r>
              <a:rPr lang="en-IE" dirty="0"/>
              <a:t> the Differences</a:t>
            </a:r>
          </a:p>
          <a:p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AB6D4-08C3-724C-7A00-26FAE10FF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Visualizing Speech and extracting Pitch</a:t>
            </a:r>
          </a:p>
        </p:txBody>
      </p:sp>
      <p:pic>
        <p:nvPicPr>
          <p:cNvPr id="6" name="Picture 5" descr="Dynamic time warping. Panel A shows how time series can be aligned... |  Download Scientific Diagram">
            <a:extLst>
              <a:ext uri="{FF2B5EF4-FFF2-40B4-BE49-F238E27FC236}">
                <a16:creationId xmlns:a16="http://schemas.microsoft.com/office/drawing/2014/main" id="{B08F4E8B-F7A3-042A-7331-CFB8A7A34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57" y="1518078"/>
            <a:ext cx="6416894" cy="5034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16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7444C-FAA9-0836-62C9-967AA449623F}"/>
              </a:ext>
            </a:extLst>
          </p:cNvPr>
          <p:cNvSpPr txBox="1"/>
          <p:nvPr/>
        </p:nvSpPr>
        <p:spPr>
          <a:xfrm>
            <a:off x="1644547" y="1930858"/>
            <a:ext cx="90841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Displaying Japanese words with meaning, pitch accent using a dictionary library backed by firebase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 way for user to record their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Convert python script to flask to use with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Use Dynamic Time warping to give accuracy results </a:t>
            </a:r>
          </a:p>
        </p:txBody>
      </p:sp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49C830-8680-C039-6E0E-E847D6540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Thanks for listening</a:t>
            </a:r>
            <a:endParaRPr lang="en-IE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11CB70D-1203-202B-557F-700A2969C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Any Questions?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8F23A-86EB-3148-C44D-E97645CC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9CF9-3AF6-BCB6-BA5B-C917EB2D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700327"/>
            <a:ext cx="4568481" cy="153658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C4827-A6A1-6C73-55DF-C27098AF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80CF2-E58E-A91D-6243-9B62B7F1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9302102-E1FB-DCB2-41D5-F620D4C6E51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Most Japanese Learners can't hear pitch accents, especially as an English speaker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E5250A-B4D0-F3B1-5489-65B4D1AEA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838D1-FA13-B88A-F341-4273B63E4578}"/>
              </a:ext>
            </a:extLst>
          </p:cNvPr>
          <p:cNvSpPr txBox="1"/>
          <p:nvPr/>
        </p:nvSpPr>
        <p:spPr>
          <a:xfrm>
            <a:off x="6520928" y="1068233"/>
            <a:ext cx="53041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3200" b="1" dirty="0">
                <a:solidFill>
                  <a:schemeClr val="bg1"/>
                </a:solidFill>
              </a:rPr>
              <a:t>English</a:t>
            </a:r>
            <a:r>
              <a:rPr lang="en-IE" sz="3200" dirty="0">
                <a:solidFill>
                  <a:schemeClr val="bg1"/>
                </a:solidFill>
              </a:rPr>
              <a:t> uses a </a:t>
            </a:r>
            <a:r>
              <a:rPr lang="en-IE" sz="3200" b="1" dirty="0">
                <a:solidFill>
                  <a:schemeClr val="bg1"/>
                </a:solidFill>
              </a:rPr>
              <a:t>Stress Accent</a:t>
            </a:r>
            <a:r>
              <a:rPr lang="en-IE" sz="3200" dirty="0">
                <a:solidFill>
                  <a:schemeClr val="bg1"/>
                </a:solidFill>
              </a:rPr>
              <a:t> </a:t>
            </a:r>
            <a:r>
              <a:rPr lang="en-IE" sz="2000" dirty="0">
                <a:solidFill>
                  <a:schemeClr val="bg1"/>
                </a:solidFill>
              </a:rPr>
              <a:t>Force, length, and clarity on one syllable. And its very obvious</a:t>
            </a:r>
            <a:br>
              <a:rPr lang="en-IE" sz="2000" dirty="0">
                <a:solidFill>
                  <a:schemeClr val="bg1"/>
                </a:solidFill>
              </a:rPr>
            </a:br>
            <a:br>
              <a:rPr lang="en-IE" sz="2000" dirty="0">
                <a:solidFill>
                  <a:schemeClr val="bg1"/>
                </a:solidFill>
              </a:rPr>
            </a:br>
            <a:endParaRPr lang="en-IE" sz="2000" dirty="0">
              <a:solidFill>
                <a:schemeClr val="bg1"/>
              </a:solidFill>
            </a:endParaRPr>
          </a:p>
          <a:p>
            <a:pPr lvl="1"/>
            <a:r>
              <a:rPr lang="en-IE" sz="3200" dirty="0">
                <a:solidFill>
                  <a:schemeClr val="bg1"/>
                </a:solidFill>
              </a:rPr>
              <a:t>Example: </a:t>
            </a:r>
            <a:r>
              <a:rPr lang="en-IE" sz="3200" b="1" dirty="0">
                <a:solidFill>
                  <a:schemeClr val="bg1"/>
                </a:solidFill>
              </a:rPr>
              <a:t>PRE sent</a:t>
            </a:r>
            <a:r>
              <a:rPr lang="en-IE" sz="3200" dirty="0">
                <a:solidFill>
                  <a:schemeClr val="bg1"/>
                </a:solidFill>
              </a:rPr>
              <a:t> (Verb) vs. </a:t>
            </a:r>
            <a:r>
              <a:rPr lang="en-IE" sz="3200" b="1" dirty="0" err="1">
                <a:solidFill>
                  <a:schemeClr val="bg1"/>
                </a:solidFill>
              </a:rPr>
              <a:t>preSENT</a:t>
            </a:r>
            <a:r>
              <a:rPr lang="en-IE" sz="3200" dirty="0">
                <a:solidFill>
                  <a:schemeClr val="bg1"/>
                </a:solidFill>
              </a:rPr>
              <a:t>(noun)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3E3C18-F4BD-29CB-B645-4D458524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110" y="4104868"/>
            <a:ext cx="2550644" cy="2447795"/>
          </a:xfrm>
          <a:prstGeom prst="rect">
            <a:avLst/>
          </a:prstGeom>
        </p:spPr>
      </p:pic>
      <p:pic>
        <p:nvPicPr>
          <p:cNvPr id="1032" name="Picture 8" descr="Christmas Present Gift Boxes">
            <a:extLst>
              <a:ext uri="{FF2B5EF4-FFF2-40B4-BE49-F238E27FC236}">
                <a16:creationId xmlns:a16="http://schemas.microsoft.com/office/drawing/2014/main" id="{A9E792B1-9161-A5AE-164D-AB4FBDC28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828" y="4099900"/>
            <a:ext cx="2052527" cy="20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51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6EF98-68D3-D31E-54BB-739A6CE48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5EAC4EF3-3CBC-608A-25BB-0141171F7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212" y="437743"/>
            <a:ext cx="9144000" cy="1397991"/>
          </a:xfrm>
        </p:spPr>
        <p:txBody>
          <a:bodyPr/>
          <a:lstStyle/>
          <a:p>
            <a:r>
              <a:rPr lang="en-GB" dirty="0"/>
              <a:t>References</a:t>
            </a:r>
            <a:endParaRPr lang="en-IE" dirty="0"/>
          </a:p>
        </p:txBody>
      </p:sp>
      <p:sp>
        <p:nvSpPr>
          <p:cNvPr id="2" name="Subtitle 8">
            <a:extLst>
              <a:ext uri="{FF2B5EF4-FFF2-40B4-BE49-F238E27FC236}">
                <a16:creationId xmlns:a16="http://schemas.microsoft.com/office/drawing/2014/main" id="{5CB615AF-6459-ED23-F5C7-83B13E863ECA}"/>
              </a:ext>
            </a:extLst>
          </p:cNvPr>
          <p:cNvSpPr txBox="1">
            <a:spLocks/>
          </p:cNvSpPr>
          <p:nvPr/>
        </p:nvSpPr>
        <p:spPr>
          <a:xfrm>
            <a:off x="1804212" y="1179321"/>
            <a:ext cx="9040401" cy="537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hlinkClick r:id="rId2"/>
              </a:rPr>
              <a:t>Into to Japanese Pitch Accent https://www.lucalampariello.com/japanese-pitch-accent/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>
                <a:hlinkClick r:id="rId3"/>
              </a:rPr>
              <a:t>Intro to Parselmouth </a:t>
            </a:r>
            <a:r>
              <a:rPr lang="en-IE" sz="1800" dirty="0" err="1">
                <a:hlinkClick r:id="rId3"/>
              </a:rPr>
              <a:t>praat</a:t>
            </a:r>
            <a:r>
              <a:rPr lang="en-IE" sz="1800" dirty="0">
                <a:hlinkClick r:id="rId3"/>
              </a:rPr>
              <a:t> : https://www.sciencedirect.com/science/article/abs/pii/S0095447017301389</a:t>
            </a:r>
            <a:endParaRPr lang="en-I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/>
              <a:t>Japanese Pitch Accents video: </a:t>
            </a:r>
            <a:r>
              <a:rPr lang="en-IE" sz="1800" dirty="0">
                <a:hlinkClick r:id="rId4"/>
              </a:rPr>
              <a:t>https://www.youtube.com/watch?v=aOxRYmWDaF4</a:t>
            </a:r>
            <a:endParaRPr lang="en-I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/>
              <a:t>Dynamic Time warming, </a:t>
            </a:r>
            <a:r>
              <a:rPr lang="en-IE" sz="1800" u="sng" dirty="0">
                <a:hlinkClick r:id="rId5"/>
              </a:rPr>
              <a:t>https://link.springer.com/chapter/10.1007/978-3-540-74048-3_4</a:t>
            </a:r>
            <a:endParaRPr lang="en-IE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/>
              <a:t>Pitch accent dictionary, </a:t>
            </a:r>
            <a:r>
              <a:rPr lang="en-IE" sz="1800" u="sng" dirty="0">
                <a:hlinkClick r:id="rId6"/>
              </a:rPr>
              <a:t>https://www.gavo.t.u-tokyo.ac.jp/ojad/search</a:t>
            </a:r>
            <a:endParaRPr lang="en-IE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/>
              <a:t>The forgetting curve: Hermann Ebbinghaus, 1885 </a:t>
            </a:r>
            <a:r>
              <a:rPr lang="en-IE" sz="1800" u="sng" dirty="0">
                <a:hlinkClick r:id="rId7"/>
              </a:rPr>
              <a:t>https://www.taalhammer.com/the-forgetting-curve-hermann-ebbinghaus/</a:t>
            </a:r>
            <a:endParaRPr lang="en-IE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dirty="0" err="1"/>
              <a:t>Kanshudo</a:t>
            </a:r>
            <a:r>
              <a:rPr lang="en-IE" sz="1800" dirty="0"/>
              <a:t> Pitch accent site </a:t>
            </a:r>
            <a:r>
              <a:rPr lang="en-IE" sz="1800" u="sng" dirty="0">
                <a:hlinkClick r:id="rId8"/>
              </a:rPr>
              <a:t>https://www.kanshudo.com/howto/pitch accessed 18/10/2025</a:t>
            </a: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147086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35556-74F1-1954-78A3-77E86411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0C76-AEF2-32E9-3112-D208EE41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2419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Pitch accents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8FEB39D-DAA1-68C6-559A-8815E430B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879781" y="1811709"/>
            <a:ext cx="8613637" cy="3470039"/>
          </a:xfrm>
        </p:spPr>
        <p:txBody>
          <a:bodyPr>
            <a:normAutofit/>
          </a:bodyPr>
          <a:lstStyle/>
          <a:p>
            <a:r>
              <a:rPr lang="en-IE" sz="2400" b="1" dirty="0"/>
              <a:t>Japanese</a:t>
            </a:r>
            <a:r>
              <a:rPr lang="en-IE" sz="2400" dirty="0"/>
              <a:t> uses a </a:t>
            </a:r>
            <a:r>
              <a:rPr lang="en-IE" sz="2400" b="1" dirty="0"/>
              <a:t>Pitch Accent</a:t>
            </a:r>
            <a:r>
              <a:rPr lang="en-IE" sz="2400" dirty="0"/>
              <a:t>: A musical, high-low pattern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B43F1-E01D-A8A5-7034-E0A106210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50187-23A0-4BBC-3542-E7B8FF69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6D4131-EFF8-7C39-79A0-FB9FB4C64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pic>
        <p:nvPicPr>
          <p:cNvPr id="13" name="Content Placeholder 16" descr="A group of logos with text&#10;&#10;AI-generated content may be incorrect.">
            <a:extLst>
              <a:ext uri="{FF2B5EF4-FFF2-40B4-BE49-F238E27FC236}">
                <a16:creationId xmlns:a16="http://schemas.microsoft.com/office/drawing/2014/main" id="{A0DD9564-4679-2934-CC4B-58ED0E300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50771"/>
          <a:stretch>
            <a:fillRect/>
          </a:stretch>
        </p:blipFill>
        <p:spPr>
          <a:xfrm>
            <a:off x="88862" y="1809801"/>
            <a:ext cx="2987624" cy="3413714"/>
          </a:xfrm>
          <a:noFill/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D0D33936-7595-89F6-E06C-656EA9A3C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pic>
        <p:nvPicPr>
          <p:cNvPr id="3" name="Content Placeholder 16" descr="A group of logos with text&#10;&#10;AI-generated content may be incorrect.">
            <a:extLst>
              <a:ext uri="{FF2B5EF4-FFF2-40B4-BE49-F238E27FC236}">
                <a16:creationId xmlns:a16="http://schemas.microsoft.com/office/drawing/2014/main" id="{069A2E31-B6A9-FE35-F473-6049D45E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639"/>
          <a:stretch>
            <a:fillRect/>
          </a:stretch>
        </p:blipFill>
        <p:spPr>
          <a:xfrm>
            <a:off x="8577331" y="1839871"/>
            <a:ext cx="3117024" cy="341371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1B7E6-E360-C47B-3DEA-86E3D9AB2D2F}"/>
              </a:ext>
            </a:extLst>
          </p:cNvPr>
          <p:cNvSpPr txBox="1"/>
          <p:nvPr/>
        </p:nvSpPr>
        <p:spPr>
          <a:xfrm>
            <a:off x="2804220" y="2829115"/>
            <a:ext cx="149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Low -&gt; High</a:t>
            </a:r>
            <a:endParaRPr lang="en-IE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6C630-3452-3340-CF3E-72B58DBD6146}"/>
              </a:ext>
            </a:extLst>
          </p:cNvPr>
          <p:cNvSpPr txBox="1"/>
          <p:nvPr/>
        </p:nvSpPr>
        <p:spPr>
          <a:xfrm>
            <a:off x="3076486" y="4162470"/>
            <a:ext cx="149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High -&gt; Low</a:t>
            </a:r>
            <a:endParaRPr lang="en-I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96036-8B14-430F-1749-8E6D3034D2D4}"/>
              </a:ext>
            </a:extLst>
          </p:cNvPr>
          <p:cNvSpPr txBox="1"/>
          <p:nvPr/>
        </p:nvSpPr>
        <p:spPr>
          <a:xfrm>
            <a:off x="6439595" y="2767940"/>
            <a:ext cx="29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Low -&gt; high - &gt; low </a:t>
            </a:r>
            <a:endParaRPr lang="en-IE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312E9-09FC-7975-A87B-61AC1D872A59}"/>
              </a:ext>
            </a:extLst>
          </p:cNvPr>
          <p:cNvSpPr txBox="1"/>
          <p:nvPr/>
        </p:nvSpPr>
        <p:spPr>
          <a:xfrm>
            <a:off x="6096000" y="4252948"/>
            <a:ext cx="311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Low -&gt; high -&gt; + </a:t>
            </a:r>
            <a:r>
              <a:rPr lang="en-GB" b="1" dirty="0">
                <a:solidFill>
                  <a:srgbClr val="C00000"/>
                </a:solidFill>
              </a:rPr>
              <a:t>ending</a:t>
            </a:r>
            <a:r>
              <a:rPr lang="en-GB" b="1" dirty="0"/>
              <a:t> </a:t>
            </a:r>
            <a:r>
              <a:rPr lang="en-GB" b="1" dirty="0">
                <a:solidFill>
                  <a:srgbClr val="C00000"/>
                </a:solidFill>
              </a:rPr>
              <a:t>particle low</a:t>
            </a:r>
            <a:endParaRPr lang="en-I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3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35556-74F1-1954-78A3-77E86411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0C76-AEF2-32E9-3112-D208EE41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72419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Pitch accent example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8FEB39D-DAA1-68C6-559A-8815E430B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879781" y="1811709"/>
            <a:ext cx="8613637" cy="3470039"/>
          </a:xfrm>
        </p:spPr>
        <p:txBody>
          <a:bodyPr>
            <a:normAutofit/>
          </a:bodyPr>
          <a:lstStyle/>
          <a:p>
            <a:r>
              <a:rPr lang="en-IE" b="1" dirty="0"/>
              <a:t>Japanese</a:t>
            </a:r>
            <a:r>
              <a:rPr lang="en-IE" dirty="0"/>
              <a:t> uses a </a:t>
            </a:r>
            <a:r>
              <a:rPr lang="en-IE" b="1" dirty="0"/>
              <a:t>Pitch Accent</a:t>
            </a:r>
            <a:r>
              <a:rPr lang="en-IE" dirty="0"/>
              <a:t>: A musical, high-low pattern on vowels.</a:t>
            </a:r>
          </a:p>
          <a:p>
            <a:pPr lvl="1"/>
            <a:r>
              <a:rPr lang="en-IE" dirty="0"/>
              <a:t>Example: </a:t>
            </a:r>
            <a:r>
              <a:rPr lang="en-GB" altLang="ja-JP" dirty="0" err="1"/>
              <a:t>iru</a:t>
            </a:r>
            <a:r>
              <a:rPr lang="en-GB" altLang="ja-JP" dirty="0"/>
              <a:t> </a:t>
            </a:r>
            <a:r>
              <a:rPr lang="en-IE" dirty="0"/>
              <a:t>(to be) = Low – high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r>
              <a:rPr lang="en-IE" dirty="0"/>
              <a:t>Example: </a:t>
            </a:r>
            <a:r>
              <a:rPr lang="en-GB" dirty="0" err="1"/>
              <a:t>iru</a:t>
            </a:r>
            <a:r>
              <a:rPr lang="en-IE" dirty="0"/>
              <a:t> (to need) = High - Low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B43F1-E01D-A8A5-7034-E0A106210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50187-23A0-4BBC-3542-E7B8FF69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6D4131-EFF8-7C39-79A0-FB9FB4C64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pic>
        <p:nvPicPr>
          <p:cNvPr id="15" name="lowhigh">
            <a:hlinkClick r:id="" action="ppaction://media"/>
            <a:extLst>
              <a:ext uri="{FF2B5EF4-FFF2-40B4-BE49-F238E27FC236}">
                <a16:creationId xmlns:a16="http://schemas.microsoft.com/office/drawing/2014/main" id="{33B57D65-B706-1201-ACD9-0621CBB18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7316" y="2037131"/>
            <a:ext cx="609600" cy="609600"/>
          </a:xfrm>
          <a:prstGeom prst="rect">
            <a:avLst/>
          </a:prstGeom>
        </p:spPr>
      </p:pic>
      <p:pic>
        <p:nvPicPr>
          <p:cNvPr id="8" name="highLow">
            <a:hlinkClick r:id="" action="ppaction://media"/>
            <a:extLst>
              <a:ext uri="{FF2B5EF4-FFF2-40B4-BE49-F238E27FC236}">
                <a16:creationId xmlns:a16="http://schemas.microsoft.com/office/drawing/2014/main" id="{1DE3B289-B0C3-1355-AA20-EC5F4821718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57316" y="3906470"/>
            <a:ext cx="609600" cy="609600"/>
          </a:xfrm>
          <a:prstGeom prst="rect">
            <a:avLst/>
          </a:prstGeom>
        </p:spPr>
      </p:pic>
      <p:pic>
        <p:nvPicPr>
          <p:cNvPr id="16" name="Content Placeholder 16" descr="A group of logos with text&#10;&#10;AI-generated content may be incorrect.">
            <a:extLst>
              <a:ext uri="{FF2B5EF4-FFF2-40B4-BE49-F238E27FC236}">
                <a16:creationId xmlns:a16="http://schemas.microsoft.com/office/drawing/2014/main" id="{B9D5929B-6811-EFA9-1C0C-09ADCAAA39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rcRect t="11374" r="54449" b="49795"/>
          <a:stretch>
            <a:fillRect/>
          </a:stretch>
        </p:blipFill>
        <p:spPr>
          <a:xfrm>
            <a:off x="8849751" y="1652550"/>
            <a:ext cx="2764417" cy="1325564"/>
          </a:xfrm>
          <a:noFill/>
        </p:spPr>
      </p:pic>
      <p:pic>
        <p:nvPicPr>
          <p:cNvPr id="17" name="Content Placeholder 16" descr="A group of logos with text&#10;&#10;AI-generated content may be incorrect.">
            <a:extLst>
              <a:ext uri="{FF2B5EF4-FFF2-40B4-BE49-F238E27FC236}">
                <a16:creationId xmlns:a16="http://schemas.microsoft.com/office/drawing/2014/main" id="{99D47A96-1C7C-766F-44A8-F4C061F72E1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0995" r="51018"/>
          <a:stretch>
            <a:fillRect/>
          </a:stretch>
        </p:blipFill>
        <p:spPr>
          <a:xfrm>
            <a:off x="8849751" y="3464438"/>
            <a:ext cx="2735141" cy="1539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56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E62B5-F171-50C7-6A61-264C5A70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8525-D802-5A1C-1894-476AAD243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700327"/>
            <a:ext cx="4568481" cy="1536580"/>
          </a:xfrm>
        </p:spPr>
        <p:txBody>
          <a:bodyPr/>
          <a:lstStyle/>
          <a:p>
            <a:r>
              <a:rPr lang="en-US" dirty="0"/>
              <a:t>What will this app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4CC5-8F33-C903-FFC5-81AFECA29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811" y="1467482"/>
            <a:ext cx="5583591" cy="312293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Goal: improve pronunciation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Instant visual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Corrections using native speaker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Long term learning using spaced repetition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14218-B5EF-ACB6-5C98-12C2B598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38EA2-F648-B821-5413-8E393B33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8429C9-B0DE-A86E-E36B-6D4602281E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28" name="Picture 4" descr="Japanese Pronunciation - Enhancing your Speaking Skills">
            <a:extLst>
              <a:ext uri="{FF2B5EF4-FFF2-40B4-BE49-F238E27FC236}">
                <a16:creationId xmlns:a16="http://schemas.microsoft.com/office/drawing/2014/main" id="{AD986114-9C07-4C48-643D-DA5D8527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15" y="3352167"/>
            <a:ext cx="4473677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64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Use of the app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9D1219-C036-705C-6DDC-820AB99B14E9}"/>
              </a:ext>
            </a:extLst>
          </p:cNvPr>
          <p:cNvSpPr txBox="1"/>
          <p:nvPr/>
        </p:nvSpPr>
        <p:spPr>
          <a:xfrm>
            <a:off x="3052985" y="3246470"/>
            <a:ext cx="61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E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A1E5AE7-E925-07BC-F022-B85845D16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873" y="1485900"/>
            <a:ext cx="9681651" cy="39623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User is shown a word and its pitch accent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User records their attempt </a:t>
            </a:r>
            <a:br>
              <a:rPr lang="en-GB" sz="3200" dirty="0"/>
            </a:br>
            <a:r>
              <a:rPr lang="en-GB" sz="3200" dirty="0"/>
              <a:t>at pronunciation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85CA10B-FB37-52C7-BFB4-DBF3DDD7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68" y="2234971"/>
            <a:ext cx="3134094" cy="32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BF245-18FD-9D7B-6FA0-02D080FF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7F5F-B9B0-2F84-BBDA-AB96B7F63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Use of the app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DFD351-65DD-A3F6-D976-8286A9DE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EA6689-DEF8-A414-2034-23580123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2DE0D0-BE93-2A63-A8F5-D2C719BC9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6DC20-F296-F967-5179-AF6237EF9798}"/>
              </a:ext>
            </a:extLst>
          </p:cNvPr>
          <p:cNvSpPr txBox="1"/>
          <p:nvPr/>
        </p:nvSpPr>
        <p:spPr>
          <a:xfrm>
            <a:off x="3052985" y="3246470"/>
            <a:ext cx="61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E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A8A300E8-9350-535D-24A2-CFA77AADE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1549" y="1756779"/>
            <a:ext cx="9681651" cy="39623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Recording is analysed using pythons parselmouth pratt library to detect pitch changes and visualize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User can then rate their answer on a scale of good to 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Next time that word is shown depends on spaced repetition</a:t>
            </a:r>
            <a:endParaRPr lang="en-IE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48235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3FBCD-5717-AF77-7545-AA15000DB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9E13-5C94-5003-E10E-77071AA20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forgetting curve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0456E3-DA02-08D8-A5D8-742886F3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4F9014-20EE-8EE0-3622-AEF78349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EF5208-42B6-AD64-D94D-55E8B25F6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CDF8A-BFD4-B6B8-F1CA-55BD30C58AB7}"/>
              </a:ext>
            </a:extLst>
          </p:cNvPr>
          <p:cNvSpPr txBox="1"/>
          <p:nvPr/>
        </p:nvSpPr>
        <p:spPr>
          <a:xfrm>
            <a:off x="3052985" y="3246470"/>
            <a:ext cx="61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E" dirty="0"/>
          </a:p>
        </p:txBody>
      </p:sp>
      <p:pic>
        <p:nvPicPr>
          <p:cNvPr id="3" name="Content Placeholder 2" descr="The forgetting curve: Hermann Ebbinghaus (1885) | Taalhammer">
            <a:extLst>
              <a:ext uri="{FF2B5EF4-FFF2-40B4-BE49-F238E27FC236}">
                <a16:creationId xmlns:a16="http://schemas.microsoft.com/office/drawing/2014/main" id="{D385D417-70F2-7281-EA5A-BF1515269D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212" y="1460519"/>
            <a:ext cx="6923988" cy="39369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5B736-DEB2-F5FA-696C-9B046754C062}"/>
              </a:ext>
            </a:extLst>
          </p:cNvPr>
          <p:cNvSpPr txBox="1"/>
          <p:nvPr/>
        </p:nvSpPr>
        <p:spPr>
          <a:xfrm>
            <a:off x="614873" y="1460519"/>
            <a:ext cx="35431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Based on Hermann Ebbinghaus's 1885 research on memory.</a:t>
            </a:r>
          </a:p>
          <a:p>
            <a:endParaRPr lang="en-GB" dirty="0"/>
          </a:p>
          <a:p>
            <a:r>
              <a:rPr lang="en-GB" dirty="0"/>
              <a:t>The "Forgetting Curve" shows our memory for new information fades rapidly without review.</a:t>
            </a:r>
          </a:p>
          <a:p>
            <a:endParaRPr lang="en-GB" dirty="0"/>
          </a:p>
          <a:p>
            <a:r>
              <a:rPr lang="en-GB" b="1" dirty="0"/>
              <a:t>The Solution:</a:t>
            </a:r>
            <a:r>
              <a:rPr lang="en-GB" dirty="0"/>
              <a:t> Spaced repetition fights this by scheduling reviews </a:t>
            </a:r>
            <a:r>
              <a:rPr lang="en-GB" i="1" dirty="0"/>
              <a:t>just before</a:t>
            </a:r>
            <a:r>
              <a:rPr lang="en-GB" dirty="0"/>
              <a:t> you are about to forget.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2180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6562-F2BF-A064-9AF1-4D2C874D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895E-88ED-3567-59AA-BAEC156C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47005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Spaced Repetition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975D1D-F29D-7D34-8C9E-A0CAABE3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7A4D5F-DFC7-0A14-411F-D1A6422A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3F9226-044C-6984-E50E-2A5E6171AF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0D597-5D54-452C-40DC-4CD6C29298EF}"/>
              </a:ext>
            </a:extLst>
          </p:cNvPr>
          <p:cNvSpPr txBox="1"/>
          <p:nvPr/>
        </p:nvSpPr>
        <p:spPr>
          <a:xfrm>
            <a:off x="3052985" y="3246470"/>
            <a:ext cx="6105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E" dirty="0"/>
          </a:p>
        </p:txBody>
      </p:sp>
      <p:pic>
        <p:nvPicPr>
          <p:cNvPr id="3" name="Content Placeholder 2" descr="The forgetting curve: Hermann Ebbinghaus (1885) | Taalhammer">
            <a:extLst>
              <a:ext uri="{FF2B5EF4-FFF2-40B4-BE49-F238E27FC236}">
                <a16:creationId xmlns:a16="http://schemas.microsoft.com/office/drawing/2014/main" id="{B14AAD17-6454-F97A-3EC8-5826AB727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212" y="1460519"/>
            <a:ext cx="6923988" cy="39369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B7BC6-0814-C986-18CD-B54826CFDEF8}"/>
              </a:ext>
            </a:extLst>
          </p:cNvPr>
          <p:cNvSpPr txBox="1"/>
          <p:nvPr/>
        </p:nvSpPr>
        <p:spPr>
          <a:xfrm>
            <a:off x="614873" y="1815309"/>
            <a:ext cx="35431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Core Concept:</a:t>
            </a:r>
            <a:r>
              <a:rPr lang="en-GB" dirty="0"/>
              <a:t> Information is better remembered when studying is spread out over time, instead of crammed.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Proven Tool:</a:t>
            </a:r>
            <a:r>
              <a:rPr lang="en-GB" dirty="0"/>
              <a:t> Digital flashcards (like Anki) effectively automate this technique.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427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487</TotalTime>
  <Words>810</Words>
  <Application>Microsoft Office PowerPoint</Application>
  <PresentationFormat>Widescreen</PresentationFormat>
  <Paragraphs>141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Calibri</vt:lpstr>
      <vt:lpstr>Speak Pro</vt:lpstr>
      <vt:lpstr>Office Theme</vt:lpstr>
      <vt:lpstr>Japanese Pitch Accent Trainer</vt:lpstr>
      <vt:lpstr>The problem</vt:lpstr>
      <vt:lpstr>Pitch accents</vt:lpstr>
      <vt:lpstr>Pitch accent example</vt:lpstr>
      <vt:lpstr>What will this app do?</vt:lpstr>
      <vt:lpstr>Use of the app</vt:lpstr>
      <vt:lpstr>Use of the app</vt:lpstr>
      <vt:lpstr>The forgetting curve</vt:lpstr>
      <vt:lpstr>Spaced Repetition</vt:lpstr>
      <vt:lpstr>Why It Works for Language Learning</vt:lpstr>
      <vt:lpstr>Speech Analysis</vt:lpstr>
      <vt:lpstr>Word: “iru”, and its  two pitch patterns same speaker</vt:lpstr>
      <vt:lpstr>Speech Analysis</vt:lpstr>
      <vt:lpstr>Speech comparison: word iru, low - high</vt:lpstr>
      <vt:lpstr>Dynamic Time warping</vt:lpstr>
      <vt:lpstr>Dynamic Time warping</vt:lpstr>
      <vt:lpstr>Dynamic Time warping</vt:lpstr>
      <vt:lpstr>Next Iteration?</vt:lpstr>
      <vt:lpstr>Thanks for listening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(Student  C00286249) Hafza Abdullahi</dc:creator>
  <cp:lastModifiedBy>(Student  C00286249) Hafza Abdullahi</cp:lastModifiedBy>
  <cp:revision>2</cp:revision>
  <dcterms:created xsi:type="dcterms:W3CDTF">2025-10-19T20:53:47Z</dcterms:created>
  <dcterms:modified xsi:type="dcterms:W3CDTF">2025-10-23T16:09:55Z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